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4"/>
  </p:notesMasterIdLst>
  <p:handoutMasterIdLst>
    <p:handoutMasterId r:id="rId15"/>
  </p:handoutMasterIdLst>
  <p:sldIdLst>
    <p:sldId id="263" r:id="rId2"/>
    <p:sldId id="256" r:id="rId3"/>
    <p:sldId id="262" r:id="rId4"/>
    <p:sldId id="257" r:id="rId5"/>
    <p:sldId id="261" r:id="rId6"/>
    <p:sldId id="265" r:id="rId7"/>
    <p:sldId id="258" r:id="rId8"/>
    <p:sldId id="266" r:id="rId9"/>
    <p:sldId id="268" r:id="rId10"/>
    <p:sldId id="269" r:id="rId11"/>
    <p:sldId id="260"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p:cViewPr varScale="1">
        <p:scale>
          <a:sx n="65" d="100"/>
          <a:sy n="65" d="100"/>
        </p:scale>
        <p:origin x="145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C09DBF-1B47-4884-9E3D-38DB673B544A}" type="datetimeFigureOut">
              <a:rPr lang="en-PH" smtClean="0"/>
              <a:t>16/11/2023</a:t>
            </a:fld>
            <a:endParaRPr lang="en-PH"/>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PH"/>
              <a:t>COA Style Guide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1B4812-E9F5-45AF-A5EE-D7EAAF7A1871}" type="slidenum">
              <a:rPr lang="en-PH" smtClean="0"/>
              <a:t>‹#›</a:t>
            </a:fld>
            <a:endParaRPr lang="en-PH"/>
          </a:p>
        </p:txBody>
      </p:sp>
    </p:spTree>
    <p:extLst>
      <p:ext uri="{BB962C8B-B14F-4D97-AF65-F5344CB8AC3E}">
        <p14:creationId xmlns:p14="http://schemas.microsoft.com/office/powerpoint/2010/main" val="284025141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A62D82-AC9B-4E0B-A86E-060E3C1E7B20}" type="datetimeFigureOut">
              <a:rPr lang="en-PH" smtClean="0"/>
              <a:t>16/11/2023</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PH"/>
              <a:t>COA Style Guide</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A4932D-E00E-4E33-A541-F06804EE2CED}" type="slidenum">
              <a:rPr lang="en-PH" smtClean="0"/>
              <a:t>‹#›</a:t>
            </a:fld>
            <a:endParaRPr lang="en-PH"/>
          </a:p>
        </p:txBody>
      </p:sp>
    </p:spTree>
    <p:extLst>
      <p:ext uri="{BB962C8B-B14F-4D97-AF65-F5344CB8AC3E}">
        <p14:creationId xmlns:p14="http://schemas.microsoft.com/office/powerpoint/2010/main" val="407756406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1FA4932D-E00E-4E33-A541-F06804EE2CED}" type="slidenum">
              <a:rPr lang="en-PH" smtClean="0"/>
              <a:t>4</a:t>
            </a:fld>
            <a:endParaRPr lang="en-PH"/>
          </a:p>
        </p:txBody>
      </p:sp>
      <p:sp>
        <p:nvSpPr>
          <p:cNvPr id="5" name="Footer Placeholder 4"/>
          <p:cNvSpPr>
            <a:spLocks noGrp="1"/>
          </p:cNvSpPr>
          <p:nvPr>
            <p:ph type="ftr" sz="quarter" idx="11"/>
          </p:nvPr>
        </p:nvSpPr>
        <p:spPr/>
        <p:txBody>
          <a:bodyPr/>
          <a:lstStyle/>
          <a:p>
            <a:r>
              <a:rPr lang="en-PH"/>
              <a:t>COA Style Guide</a:t>
            </a:r>
          </a:p>
        </p:txBody>
      </p:sp>
    </p:spTree>
    <p:extLst>
      <p:ext uri="{BB962C8B-B14F-4D97-AF65-F5344CB8AC3E}">
        <p14:creationId xmlns:p14="http://schemas.microsoft.com/office/powerpoint/2010/main" val="25919743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1" y="-2"/>
            <a:ext cx="9144000"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3124200" y="1295400"/>
            <a:ext cx="5334000" cy="1470025"/>
          </a:xfrm>
        </p:spPr>
        <p:txBody>
          <a:bodyPr/>
          <a:lstStyle>
            <a:lvl1pPr algn="l">
              <a:defRPr>
                <a:solidFill>
                  <a:schemeClr val="tx2"/>
                </a:solidFill>
              </a:defRPr>
            </a:lvl1pPr>
          </a:lstStyle>
          <a:p>
            <a:r>
              <a:rPr lang="en-US" dirty="0"/>
              <a:t>Click to edit Master title style</a:t>
            </a:r>
            <a:endParaRPr lang="en-PH" dirty="0"/>
          </a:p>
        </p:txBody>
      </p:sp>
      <p:sp>
        <p:nvSpPr>
          <p:cNvPr id="3" name="Subtitle 2"/>
          <p:cNvSpPr>
            <a:spLocks noGrp="1"/>
          </p:cNvSpPr>
          <p:nvPr>
            <p:ph type="subTitle" idx="1"/>
          </p:nvPr>
        </p:nvSpPr>
        <p:spPr>
          <a:xfrm>
            <a:off x="3124200" y="2971800"/>
            <a:ext cx="4648200" cy="1752600"/>
          </a:xfrm>
        </p:spPr>
        <p:txBody>
          <a:bodyPr>
            <a:norm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PH" dirty="0"/>
          </a:p>
        </p:txBody>
      </p:sp>
      <p:sp>
        <p:nvSpPr>
          <p:cNvPr id="4" name="Date Placeholder 3"/>
          <p:cNvSpPr>
            <a:spLocks noGrp="1"/>
          </p:cNvSpPr>
          <p:nvPr>
            <p:ph type="dt" sz="half" idx="10"/>
          </p:nvPr>
        </p:nvSpPr>
        <p:spPr/>
        <p:txBody>
          <a:bodyPr/>
          <a:lstStyle/>
          <a:p>
            <a:fld id="{E069EEC1-9543-42C5-BF3B-42D2F5872D85}" type="datetime1">
              <a:rPr lang="en-PH" smtClean="0"/>
              <a:t>16/11/2023</a:t>
            </a:fld>
            <a:endParaRPr lang="en-PH"/>
          </a:p>
        </p:txBody>
      </p:sp>
      <p:sp>
        <p:nvSpPr>
          <p:cNvPr id="5" name="Footer Placeholder 4"/>
          <p:cNvSpPr>
            <a:spLocks noGrp="1"/>
          </p:cNvSpPr>
          <p:nvPr>
            <p:ph type="ftr" sz="quarter" idx="11"/>
          </p:nvPr>
        </p:nvSpPr>
        <p:spPr/>
        <p:txBody>
          <a:bodyPr/>
          <a:lstStyle/>
          <a:p>
            <a:r>
              <a:rPr lang="en-PH"/>
              <a:t>COA Style Guide</a:t>
            </a:r>
            <a:endParaRPr lang="en-PH" dirty="0"/>
          </a:p>
        </p:txBody>
      </p:sp>
      <p:sp>
        <p:nvSpPr>
          <p:cNvPr id="6" name="Slide Number Placeholder 5"/>
          <p:cNvSpPr>
            <a:spLocks noGrp="1"/>
          </p:cNvSpPr>
          <p:nvPr>
            <p:ph type="sldNum" sz="quarter" idx="12"/>
          </p:nvPr>
        </p:nvSpPr>
        <p:spPr/>
        <p:txBody>
          <a:bodyPr/>
          <a:lstStyle/>
          <a:p>
            <a:fld id="{2B4F3DE5-73D1-4389-96C5-EE17B2611854}" type="slidenum">
              <a:rPr lang="en-PH" smtClean="0"/>
              <a:t>‹#›</a:t>
            </a:fld>
            <a:endParaRPr lang="en-PH"/>
          </a:p>
        </p:txBody>
      </p:sp>
      <p:pic>
        <p:nvPicPr>
          <p:cNvPr id="1026"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98923" y="4724400"/>
            <a:ext cx="13664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96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igh Contrast Blu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p:txBody>
          <a:bodyPr/>
          <a:lstStyle>
            <a:lvl1pPr>
              <a:defRPr>
                <a:solidFill>
                  <a:srgbClr val="FFC000"/>
                </a:solidFill>
              </a:defRPr>
            </a:lvl1pPr>
          </a:lstStyle>
          <a:p>
            <a:r>
              <a:rPr lang="en-US" dirty="0"/>
              <a:t>Click to edit Master title style</a:t>
            </a:r>
            <a:endParaRPr lang="en-PH" dirty="0"/>
          </a:p>
        </p:txBody>
      </p:sp>
      <p:sp>
        <p:nvSpPr>
          <p:cNvPr id="3" name="Date Placeholder 2"/>
          <p:cNvSpPr>
            <a:spLocks noGrp="1"/>
          </p:cNvSpPr>
          <p:nvPr>
            <p:ph type="dt" sz="half" idx="10"/>
          </p:nvPr>
        </p:nvSpPr>
        <p:spPr/>
        <p:txBody>
          <a:bodyPr/>
          <a:lstStyle>
            <a:lvl1pPr>
              <a:defRPr>
                <a:solidFill>
                  <a:schemeClr val="bg1"/>
                </a:solidFill>
              </a:defRPr>
            </a:lvl1pPr>
          </a:lstStyle>
          <a:p>
            <a:fld id="{713BFDC0-6447-4050-97F1-2E37AC2588A4}" type="datetime1">
              <a:rPr lang="en-PH" smtClean="0"/>
              <a:t>16/11/2023</a:t>
            </a:fld>
            <a:endParaRPr lang="en-PH"/>
          </a:p>
        </p:txBody>
      </p:sp>
      <p:sp>
        <p:nvSpPr>
          <p:cNvPr id="4" name="Footer Placeholder 3"/>
          <p:cNvSpPr>
            <a:spLocks noGrp="1"/>
          </p:cNvSpPr>
          <p:nvPr>
            <p:ph type="ftr" sz="quarter" idx="11"/>
          </p:nvPr>
        </p:nvSpPr>
        <p:spPr/>
        <p:txBody>
          <a:bodyPr/>
          <a:lstStyle>
            <a:lvl1pPr>
              <a:defRPr>
                <a:solidFill>
                  <a:schemeClr val="bg1"/>
                </a:solidFill>
              </a:defRPr>
            </a:lvl1pPr>
          </a:lstStyle>
          <a:p>
            <a:r>
              <a:rPr lang="en-PH"/>
              <a:t>COA Style Guide</a:t>
            </a:r>
            <a:endParaRPr lang="en-PH"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B4F3DE5-73D1-4389-96C5-EE17B2611854}" type="slidenum">
              <a:rPr lang="en-PH" smtClean="0"/>
              <a:pPr/>
              <a:t>‹#›</a:t>
            </a:fld>
            <a:endParaRPr lang="en-PH"/>
          </a:p>
        </p:txBody>
      </p:sp>
      <p:pic>
        <p:nvPicPr>
          <p:cNvPr id="6"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a:spLocks noGrp="1"/>
          </p:cNvSpPr>
          <p:nvPr>
            <p:ph idx="1"/>
          </p:nvPr>
        </p:nvSpPr>
        <p:spPr>
          <a:xfrm>
            <a:off x="457200" y="1600200"/>
            <a:ext cx="8229600" cy="4525963"/>
          </a:xfrm>
        </p:spPr>
        <p:txBody>
          <a:bodyPr/>
          <a:lstStyle>
            <a:lvl1pPr>
              <a:defRPr sz="2400">
                <a:solidFill>
                  <a:schemeClr val="bg1"/>
                </a:solidFill>
              </a:defRPr>
            </a:lvl1pPr>
            <a:lvl2pPr>
              <a:defRPr sz="24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Tree>
    <p:extLst>
      <p:ext uri="{BB962C8B-B14F-4D97-AF65-F5344CB8AC3E}">
        <p14:creationId xmlns:p14="http://schemas.microsoft.com/office/powerpoint/2010/main" val="2292081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igh Contrast Orang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p:txBody>
          <a:bodyPr/>
          <a:lstStyle>
            <a:lvl1pPr>
              <a:defRPr>
                <a:solidFill>
                  <a:srgbClr val="002060"/>
                </a:solidFill>
              </a:defRPr>
            </a:lvl1pPr>
          </a:lstStyle>
          <a:p>
            <a:r>
              <a:rPr lang="en-US" dirty="0"/>
              <a:t>Click to edit Master title style</a:t>
            </a:r>
            <a:endParaRPr lang="en-PH" dirty="0"/>
          </a:p>
        </p:txBody>
      </p:sp>
      <p:sp>
        <p:nvSpPr>
          <p:cNvPr id="3" name="Date Placeholder 2"/>
          <p:cNvSpPr>
            <a:spLocks noGrp="1"/>
          </p:cNvSpPr>
          <p:nvPr>
            <p:ph type="dt" sz="half" idx="10"/>
          </p:nvPr>
        </p:nvSpPr>
        <p:spPr/>
        <p:txBody>
          <a:bodyPr/>
          <a:lstStyle>
            <a:lvl1pPr>
              <a:defRPr>
                <a:solidFill>
                  <a:schemeClr val="tx1"/>
                </a:solidFill>
              </a:defRPr>
            </a:lvl1pPr>
          </a:lstStyle>
          <a:p>
            <a:fld id="{DFEABF5C-269C-4CE0-8771-7DCCB0EF22A8}" type="datetime1">
              <a:rPr lang="en-PH" smtClean="0"/>
              <a:t>16/11/2023</a:t>
            </a:fld>
            <a:endParaRPr lang="en-PH"/>
          </a:p>
        </p:txBody>
      </p:sp>
      <p:sp>
        <p:nvSpPr>
          <p:cNvPr id="4" name="Footer Placeholder 3"/>
          <p:cNvSpPr>
            <a:spLocks noGrp="1"/>
          </p:cNvSpPr>
          <p:nvPr>
            <p:ph type="ftr" sz="quarter" idx="11"/>
          </p:nvPr>
        </p:nvSpPr>
        <p:spPr/>
        <p:txBody>
          <a:bodyPr/>
          <a:lstStyle>
            <a:lvl1pPr>
              <a:defRPr>
                <a:solidFill>
                  <a:schemeClr val="tx1"/>
                </a:solidFill>
              </a:defRPr>
            </a:lvl1pPr>
          </a:lstStyle>
          <a:p>
            <a:r>
              <a:rPr lang="en-PH"/>
              <a:t>COA Style Guide</a:t>
            </a:r>
            <a:endParaRPr lang="en-PH"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2B4F3DE5-73D1-4389-96C5-EE17B2611854}" type="slidenum">
              <a:rPr lang="en-PH" smtClean="0"/>
              <a:pPr/>
              <a:t>‹#›</a:t>
            </a:fld>
            <a:endParaRPr lang="en-PH"/>
          </a:p>
        </p:txBody>
      </p:sp>
      <p:pic>
        <p:nvPicPr>
          <p:cNvPr id="7"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p:cNvSpPr>
            <a:spLocks noGrp="1"/>
          </p:cNvSpPr>
          <p:nvPr>
            <p:ph idx="1"/>
          </p:nvPr>
        </p:nvSpPr>
        <p:spPr>
          <a:xfrm>
            <a:off x="457200" y="1600200"/>
            <a:ext cx="8229600" cy="4525963"/>
          </a:xfrm>
        </p:spPr>
        <p:txBody>
          <a:bodyPr/>
          <a:lstStyle>
            <a:lvl1pPr>
              <a:defRPr sz="24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Tree>
    <p:extLst>
      <p:ext uri="{BB962C8B-B14F-4D97-AF65-F5344CB8AC3E}">
        <p14:creationId xmlns:p14="http://schemas.microsoft.com/office/powerpoint/2010/main" val="2770162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5791200" cy="6858000"/>
          </a:xfrm>
        </p:spPr>
        <p:txBody>
          <a:bodyPr/>
          <a:lstStyle/>
          <a:p>
            <a:endParaRPr lang="en-PH"/>
          </a:p>
        </p:txBody>
      </p:sp>
      <p:sp>
        <p:nvSpPr>
          <p:cNvPr id="7" name="Rectangle 6"/>
          <p:cNvSpPr/>
          <p:nvPr userDrawn="1"/>
        </p:nvSpPr>
        <p:spPr>
          <a:xfrm>
            <a:off x="5791200" y="0"/>
            <a:ext cx="3352800" cy="6858000"/>
          </a:xfrm>
          <a:prstGeom prst="rect">
            <a:avLst/>
          </a:prstGeom>
          <a:solidFill>
            <a:srgbClr val="002060"/>
          </a:solidFill>
          <a:ln>
            <a:noFill/>
          </a:ln>
          <a:effectLst>
            <a:outerShdw blurRad="279400" dist="266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PH"/>
          </a:p>
        </p:txBody>
      </p:sp>
      <p:sp>
        <p:nvSpPr>
          <p:cNvPr id="2" name="Title 1"/>
          <p:cNvSpPr>
            <a:spLocks noGrp="1"/>
          </p:cNvSpPr>
          <p:nvPr>
            <p:ph type="title"/>
          </p:nvPr>
        </p:nvSpPr>
        <p:spPr>
          <a:xfrm>
            <a:off x="6172200" y="274638"/>
            <a:ext cx="2514600" cy="4602162"/>
          </a:xfrm>
        </p:spPr>
        <p:txBody>
          <a:bodyPr/>
          <a:lstStyle>
            <a:lvl1pPr>
              <a:defRPr>
                <a:solidFill>
                  <a:schemeClr val="bg2"/>
                </a:solidFill>
              </a:defRPr>
            </a:lvl1pPr>
          </a:lstStyle>
          <a:p>
            <a:endParaRPr lang="en-PH" dirty="0"/>
          </a:p>
        </p:txBody>
      </p:sp>
      <p:sp>
        <p:nvSpPr>
          <p:cNvPr id="3" name="Date Placeholder 2"/>
          <p:cNvSpPr>
            <a:spLocks noGrp="1"/>
          </p:cNvSpPr>
          <p:nvPr>
            <p:ph type="dt" sz="half" idx="10"/>
          </p:nvPr>
        </p:nvSpPr>
        <p:spPr/>
        <p:txBody>
          <a:bodyPr/>
          <a:lstStyle/>
          <a:p>
            <a:fld id="{E28BFBCC-0A5D-4FEC-AC54-2444B318E290}" type="datetime1">
              <a:rPr lang="en-PH" smtClean="0"/>
              <a:t>16/11/2023</a:t>
            </a:fld>
            <a:endParaRPr lang="en-PH"/>
          </a:p>
        </p:txBody>
      </p:sp>
      <p:sp>
        <p:nvSpPr>
          <p:cNvPr id="4" name="Footer Placeholder 3"/>
          <p:cNvSpPr>
            <a:spLocks noGrp="1"/>
          </p:cNvSpPr>
          <p:nvPr>
            <p:ph type="ftr" sz="quarter" idx="11"/>
          </p:nvPr>
        </p:nvSpPr>
        <p:spPr/>
        <p:txBody>
          <a:bodyPr/>
          <a:lstStyle/>
          <a:p>
            <a:r>
              <a:rPr lang="en-PH"/>
              <a:t>COA Style Guide</a:t>
            </a:r>
          </a:p>
        </p:txBody>
      </p:sp>
      <p:sp>
        <p:nvSpPr>
          <p:cNvPr id="5" name="Slide Number Placeholder 4"/>
          <p:cNvSpPr>
            <a:spLocks noGrp="1"/>
          </p:cNvSpPr>
          <p:nvPr>
            <p:ph type="sldNum" sz="quarter" idx="12"/>
          </p:nvPr>
        </p:nvSpPr>
        <p:spPr/>
        <p:txBody>
          <a:bodyPr/>
          <a:lstStyle/>
          <a:p>
            <a:fld id="{2B4F3DE5-73D1-4389-96C5-EE17B2611854}" type="slidenum">
              <a:rPr lang="en-PH" smtClean="0"/>
              <a:pPr/>
              <a:t>‹#›</a:t>
            </a:fld>
            <a:endParaRPr lang="en-PH"/>
          </a:p>
        </p:txBody>
      </p:sp>
      <p:pic>
        <p:nvPicPr>
          <p:cNvPr id="8"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3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lstStyle>
            <a:lvl1pPr>
              <a:defRPr sz="24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Date Placeholder 3"/>
          <p:cNvSpPr>
            <a:spLocks noGrp="1"/>
          </p:cNvSpPr>
          <p:nvPr>
            <p:ph type="dt" sz="half" idx="10"/>
          </p:nvPr>
        </p:nvSpPr>
        <p:spPr/>
        <p:txBody>
          <a:bodyPr/>
          <a:lstStyle/>
          <a:p>
            <a:fld id="{5F345E83-F03E-4260-BB6D-9E82B03F9895}" type="datetime1">
              <a:rPr lang="en-PH" smtClean="0"/>
              <a:t>16/11/2023</a:t>
            </a:fld>
            <a:endParaRPr lang="en-PH"/>
          </a:p>
        </p:txBody>
      </p:sp>
      <p:sp>
        <p:nvSpPr>
          <p:cNvPr id="5" name="Footer Placeholder 4"/>
          <p:cNvSpPr>
            <a:spLocks noGrp="1"/>
          </p:cNvSpPr>
          <p:nvPr>
            <p:ph type="ftr" sz="quarter" idx="11"/>
          </p:nvPr>
        </p:nvSpPr>
        <p:spPr/>
        <p:txBody>
          <a:bodyPr/>
          <a:lstStyle/>
          <a:p>
            <a:r>
              <a:rPr lang="en-PH"/>
              <a:t>COA Style Guide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B4F3DE5-73D1-4389-96C5-EE17B2611854}" type="slidenum">
              <a:rPr lang="en-PH" smtClean="0"/>
              <a:pPr/>
              <a:t>‹#›</a:t>
            </a:fld>
            <a:endParaRPr lang="en-PH"/>
          </a:p>
        </p:txBody>
      </p:sp>
      <p:sp>
        <p:nvSpPr>
          <p:cNvPr id="2" name="Title 1"/>
          <p:cNvSpPr>
            <a:spLocks noGrp="1"/>
          </p:cNvSpPr>
          <p:nvPr>
            <p:ph type="title"/>
          </p:nvPr>
        </p:nvSpPr>
        <p:spPr/>
        <p:txBody>
          <a:bodyPr/>
          <a:lstStyle>
            <a:lvl1pPr algn="l">
              <a:defRPr>
                <a:solidFill>
                  <a:srgbClr val="002060"/>
                </a:solidFill>
              </a:defRPr>
            </a:lvl1pPr>
          </a:lstStyle>
          <a:p>
            <a:r>
              <a:rPr lang="en-US" dirty="0"/>
              <a:t>Click to edit Master title style</a:t>
            </a:r>
            <a:endParaRPr lang="en-PH" dirty="0"/>
          </a:p>
        </p:txBody>
      </p:sp>
      <p:pic>
        <p:nvPicPr>
          <p:cNvPr id="14"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6248400" y="0"/>
            <a:ext cx="2895600" cy="6858000"/>
          </a:xfrm>
          <a:prstGeom prst="rect">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7" name="Rectangle 6"/>
          <p:cNvSpPr/>
          <p:nvPr userDrawn="1"/>
        </p:nvSpPr>
        <p:spPr>
          <a:xfrm>
            <a:off x="0" y="0"/>
            <a:ext cx="6934200" cy="6858000"/>
          </a:xfrm>
          <a:prstGeom prst="rect">
            <a:avLst/>
          </a:prstGeom>
          <a:solidFill>
            <a:srgbClr val="002060"/>
          </a:solidFill>
          <a:ln>
            <a:noFill/>
          </a:ln>
          <a:effectLst>
            <a:outerShdw blurRad="368300" dist="190500" sx="103000" sy="103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a:xfrm>
            <a:off x="722313" y="4406900"/>
            <a:ext cx="5526087" cy="1362075"/>
          </a:xfrm>
        </p:spPr>
        <p:txBody>
          <a:bodyPr anchor="t"/>
          <a:lstStyle>
            <a:lvl1pPr algn="l">
              <a:defRPr sz="3200" b="1" cap="all">
                <a:solidFill>
                  <a:srgbClr val="FFC000"/>
                </a:solidFill>
              </a:defRPr>
            </a:lvl1pPr>
          </a:lstStyle>
          <a:p>
            <a:endParaRPr lang="en-PH" dirty="0"/>
          </a:p>
        </p:txBody>
      </p:sp>
      <p:sp>
        <p:nvSpPr>
          <p:cNvPr id="3" name="Text Placeholder 2"/>
          <p:cNvSpPr>
            <a:spLocks noGrp="1"/>
          </p:cNvSpPr>
          <p:nvPr>
            <p:ph type="body" idx="1"/>
          </p:nvPr>
        </p:nvSpPr>
        <p:spPr>
          <a:xfrm>
            <a:off x="722313" y="2906713"/>
            <a:ext cx="5526087"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9"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76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endParaRPr lang="en-PH"/>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5" name="Date Placeholder 4"/>
          <p:cNvSpPr>
            <a:spLocks noGrp="1"/>
          </p:cNvSpPr>
          <p:nvPr>
            <p:ph type="dt" sz="half" idx="10"/>
          </p:nvPr>
        </p:nvSpPr>
        <p:spPr/>
        <p:txBody>
          <a:bodyPr/>
          <a:lstStyle/>
          <a:p>
            <a:fld id="{8E88B82C-97E0-423C-966E-C4F8BAD590FA}" type="datetime1">
              <a:rPr lang="en-PH" smtClean="0"/>
              <a:t>16/11/2023</a:t>
            </a:fld>
            <a:endParaRPr lang="en-PH"/>
          </a:p>
        </p:txBody>
      </p:sp>
      <p:sp>
        <p:nvSpPr>
          <p:cNvPr id="6" name="Footer Placeholder 5"/>
          <p:cNvSpPr>
            <a:spLocks noGrp="1"/>
          </p:cNvSpPr>
          <p:nvPr>
            <p:ph type="ftr" sz="quarter" idx="11"/>
          </p:nvPr>
        </p:nvSpPr>
        <p:spPr/>
        <p:txBody>
          <a:bodyPr/>
          <a:lstStyle/>
          <a:p>
            <a:r>
              <a:rPr lang="en-PH"/>
              <a:t>COA Style Guide</a:t>
            </a:r>
          </a:p>
        </p:txBody>
      </p:sp>
      <p:sp>
        <p:nvSpPr>
          <p:cNvPr id="7" name="Slide Number Placeholder 6"/>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13548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a:lvl1pPr>
          </a:lstStyle>
          <a:p>
            <a:r>
              <a:rPr lang="en-US"/>
              <a:t>Click to edit Master title style</a:t>
            </a:r>
            <a:endParaRPr lang="en-P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p:cNvSpPr>
            <a:spLocks noGrp="1"/>
          </p:cNvSpPr>
          <p:nvPr>
            <p:ph type="dt" sz="half" idx="10"/>
          </p:nvPr>
        </p:nvSpPr>
        <p:spPr/>
        <p:txBody>
          <a:bodyPr/>
          <a:lstStyle/>
          <a:p>
            <a:fld id="{31890396-37A8-4CF8-94EC-252557544A96}" type="datetime1">
              <a:rPr lang="en-PH" smtClean="0"/>
              <a:t>16/11/2023</a:t>
            </a:fld>
            <a:endParaRPr lang="en-PH"/>
          </a:p>
        </p:txBody>
      </p:sp>
      <p:sp>
        <p:nvSpPr>
          <p:cNvPr id="8" name="Footer Placeholder 7"/>
          <p:cNvSpPr>
            <a:spLocks noGrp="1"/>
          </p:cNvSpPr>
          <p:nvPr>
            <p:ph type="ftr" sz="quarter" idx="11"/>
          </p:nvPr>
        </p:nvSpPr>
        <p:spPr/>
        <p:txBody>
          <a:bodyPr/>
          <a:lstStyle/>
          <a:p>
            <a:r>
              <a:rPr lang="en-PH"/>
              <a:t>COA Style Guide</a:t>
            </a:r>
          </a:p>
        </p:txBody>
      </p:sp>
      <p:sp>
        <p:nvSpPr>
          <p:cNvPr id="9" name="Slide Number Placeholder 8"/>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31429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endParaRPr lang="en-PH"/>
          </a:p>
        </p:txBody>
      </p:sp>
      <p:sp>
        <p:nvSpPr>
          <p:cNvPr id="3" name="Date Placeholder 2"/>
          <p:cNvSpPr>
            <a:spLocks noGrp="1"/>
          </p:cNvSpPr>
          <p:nvPr>
            <p:ph type="dt" sz="half" idx="10"/>
          </p:nvPr>
        </p:nvSpPr>
        <p:spPr/>
        <p:txBody>
          <a:bodyPr/>
          <a:lstStyle/>
          <a:p>
            <a:fld id="{A47B8C19-62D7-4549-9C6B-56C7F2854F6E}" type="datetime1">
              <a:rPr lang="en-PH" smtClean="0"/>
              <a:t>16/11/2023</a:t>
            </a:fld>
            <a:endParaRPr lang="en-PH"/>
          </a:p>
        </p:txBody>
      </p:sp>
      <p:sp>
        <p:nvSpPr>
          <p:cNvPr id="4" name="Footer Placeholder 3"/>
          <p:cNvSpPr>
            <a:spLocks noGrp="1"/>
          </p:cNvSpPr>
          <p:nvPr>
            <p:ph type="ftr" sz="quarter" idx="11"/>
          </p:nvPr>
        </p:nvSpPr>
        <p:spPr/>
        <p:txBody>
          <a:bodyPr/>
          <a:lstStyle/>
          <a:p>
            <a:r>
              <a:rPr lang="en-PH"/>
              <a:t>COA Style Guide</a:t>
            </a:r>
          </a:p>
        </p:txBody>
      </p:sp>
      <p:sp>
        <p:nvSpPr>
          <p:cNvPr id="5" name="Slide Number Placeholder 4"/>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242840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34CA4026-C546-4385-B9CD-DF46618EECCF}" type="datetime1">
              <a:rPr lang="en-PH" smtClean="0"/>
              <a:t>16/11/2023</a:t>
            </a:fld>
            <a:endParaRPr lang="en-PH"/>
          </a:p>
        </p:txBody>
      </p:sp>
      <p:sp>
        <p:nvSpPr>
          <p:cNvPr id="3" name="Footer Placeholder 2"/>
          <p:cNvSpPr>
            <a:spLocks noGrp="1"/>
          </p:cNvSpPr>
          <p:nvPr>
            <p:ph type="ftr" sz="quarter" idx="11"/>
          </p:nvPr>
        </p:nvSpPr>
        <p:spPr/>
        <p:txBody>
          <a:bodyPr/>
          <a:lstStyle/>
          <a:p>
            <a:r>
              <a:rPr lang="en-PH"/>
              <a:t>COA Style Guide</a:t>
            </a:r>
          </a:p>
        </p:txBody>
      </p:sp>
      <p:sp>
        <p:nvSpPr>
          <p:cNvPr id="4" name="Slide Number Placeholder 3"/>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106308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4470400" y="4063332"/>
            <a:ext cx="4673600" cy="2794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descr="C:\Users\abby\Desktop\COA Style Guide\Assets\COA 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P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F72F48-6EED-4E4D-989F-2769B17DADEC}" type="datetime1">
              <a:rPr lang="en-PH" smtClean="0"/>
              <a:t>16/11/2023</a:t>
            </a:fld>
            <a:endParaRPr lang="en-PH"/>
          </a:p>
        </p:txBody>
      </p:sp>
      <p:sp>
        <p:nvSpPr>
          <p:cNvPr id="6" name="Footer Placeholder 5"/>
          <p:cNvSpPr>
            <a:spLocks noGrp="1"/>
          </p:cNvSpPr>
          <p:nvPr>
            <p:ph type="ftr" sz="quarter" idx="11"/>
          </p:nvPr>
        </p:nvSpPr>
        <p:spPr/>
        <p:txBody>
          <a:bodyPr/>
          <a:lstStyle/>
          <a:p>
            <a:r>
              <a:rPr lang="en-PH"/>
              <a:t>COA Style Guide</a:t>
            </a:r>
          </a:p>
        </p:txBody>
      </p:sp>
      <p:sp>
        <p:nvSpPr>
          <p:cNvPr id="7" name="Slide Number Placeholder 6"/>
          <p:cNvSpPr>
            <a:spLocks noGrp="1"/>
          </p:cNvSpPr>
          <p:nvPr>
            <p:ph type="sldNum" sz="quarter" idx="12"/>
          </p:nvPr>
        </p:nvSpPr>
        <p:spPr/>
        <p:txBody>
          <a:bodyPr/>
          <a:lstStyle/>
          <a:p>
            <a:fld id="{2B4F3DE5-73D1-4389-96C5-EE17B2611854}" type="slidenum">
              <a:rPr lang="en-PH" smtClean="0"/>
              <a:t>‹#›</a:t>
            </a:fld>
            <a:endParaRPr lang="en-PH"/>
          </a:p>
        </p:txBody>
      </p:sp>
    </p:spTree>
    <p:extLst>
      <p:ext uri="{BB962C8B-B14F-4D97-AF65-F5344CB8AC3E}">
        <p14:creationId xmlns:p14="http://schemas.microsoft.com/office/powerpoint/2010/main" val="153687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endParaRPr lang="en-P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233204F2-CCE9-41DD-BDD5-112F01222A86}" type="datetime1">
              <a:rPr lang="en-PH" smtClean="0"/>
              <a:t>16/11/2023</a:t>
            </a:fld>
            <a:endParaRPr lang="en-PH"/>
          </a:p>
        </p:txBody>
      </p:sp>
      <p:sp>
        <p:nvSpPr>
          <p:cNvPr id="6" name="Footer Placeholder 5"/>
          <p:cNvSpPr>
            <a:spLocks noGrp="1"/>
          </p:cNvSpPr>
          <p:nvPr>
            <p:ph type="ftr" sz="quarter" idx="11"/>
          </p:nvPr>
        </p:nvSpPr>
        <p:spPr/>
        <p:txBody>
          <a:bodyPr/>
          <a:lstStyle/>
          <a:p>
            <a:r>
              <a:rPr lang="en-PH"/>
              <a:t>COA Style Guide</a:t>
            </a:r>
          </a:p>
        </p:txBody>
      </p:sp>
      <p:sp>
        <p:nvSpPr>
          <p:cNvPr id="7" name="Slide Number Placeholder 6"/>
          <p:cNvSpPr>
            <a:spLocks noGrp="1"/>
          </p:cNvSpPr>
          <p:nvPr>
            <p:ph type="sldNum" sz="quarter" idx="12"/>
          </p:nvPr>
        </p:nvSpPr>
        <p:spPr/>
        <p:txBody>
          <a:bodyPr/>
          <a:lstStyle/>
          <a:p>
            <a:fld id="{2B4F3DE5-73D1-4389-96C5-EE17B2611854}" type="slidenum">
              <a:rPr lang="en-PH" smtClean="0"/>
              <a:t>‹#›</a:t>
            </a:fld>
            <a:endParaRPr lang="en-PH"/>
          </a:p>
        </p:txBody>
      </p:sp>
      <p:pic>
        <p:nvPicPr>
          <p:cNvPr id="9" name="Picture 2" descr="C:\Users\abby\Desktop\COA Style Guide\Assets\COA 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5257800"/>
            <a:ext cx="91098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92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PH"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H"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BFBCC-0A5D-4FEC-AC54-2444B318E290}" type="datetime1">
              <a:rPr lang="en-PH" smtClean="0"/>
              <a:t>16/11/2023</a:t>
            </a:fld>
            <a:endParaRPr lang="en-P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PH"/>
              <a:t>COA Style Guide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2B4F3DE5-73D1-4389-96C5-EE17B2611854}" type="slidenum">
              <a:rPr lang="en-PH" smtClean="0"/>
              <a:pPr/>
              <a:t>‹#›</a:t>
            </a:fld>
            <a:endParaRPr lang="en-PH"/>
          </a:p>
        </p:txBody>
      </p:sp>
    </p:spTree>
    <p:extLst>
      <p:ext uri="{BB962C8B-B14F-4D97-AF65-F5344CB8AC3E}">
        <p14:creationId xmlns:p14="http://schemas.microsoft.com/office/powerpoint/2010/main" val="77579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Lst>
  <p:hf hdr="0" dt="0"/>
  <p:txStyles>
    <p:titleStyle>
      <a:lvl1pPr algn="l"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oagovph-my.sharepoint.com/:v:/g/personal/bjabilalat_coa_gov_ph/Ed0ho83yU7pBkkGNQcFotmYBrS8j475aassel-Ve8woXzQ?e=7wZZiS" TargetMode="External"/><Relationship Id="rId2" Type="http://schemas.openxmlformats.org/officeDocument/2006/relationships/hyperlink" Target="MIKAEL-FINAL%20CUT_3_1.mp4" TargetMode="External"/><Relationship Id="rId1" Type="http://schemas.openxmlformats.org/officeDocument/2006/relationships/slideLayout" Target="../slideLayouts/slideLayout11.xml"/><Relationship Id="rId5" Type="http://schemas.openxmlformats.org/officeDocument/2006/relationships/hyperlink" Target="https://pixabay.com/en/cinematography-cinema-camera-1545942/" TargetMode="Externa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ctworks.org/artificial-intelligence-project/" TargetMode="External"/><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3"/>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p:pic>
      <p:sp>
        <p:nvSpPr>
          <p:cNvPr id="6" name="Title 5"/>
          <p:cNvSpPr>
            <a:spLocks noGrp="1"/>
          </p:cNvSpPr>
          <p:nvPr>
            <p:ph type="title"/>
          </p:nvPr>
        </p:nvSpPr>
        <p:spPr>
          <a:xfrm>
            <a:off x="6172200" y="274638"/>
            <a:ext cx="2743200" cy="4602162"/>
          </a:xfrm>
        </p:spPr>
        <p:txBody>
          <a:bodyPr>
            <a:normAutofit/>
          </a:bodyPr>
          <a:lstStyle/>
          <a:p>
            <a:pPr algn="ctr"/>
            <a:r>
              <a:rPr lang="en-US" sz="2400" dirty="0">
                <a:latin typeface="Amasis MT Pro Black" panose="020F0502020204030204" pitchFamily="18" charset="0"/>
                <a:ea typeface="ADLaM Display" panose="020F0502020204030204" pitchFamily="2" charset="0"/>
                <a:cs typeface="ADLaM Display" panose="020F0502020204030204" pitchFamily="2" charset="0"/>
              </a:rPr>
              <a:t>Supreme Audit Institution</a:t>
            </a:r>
            <a:br>
              <a:rPr lang="en-US" sz="2400" dirty="0">
                <a:latin typeface="Amasis MT Pro Black" panose="020F0502020204030204" pitchFamily="18" charset="0"/>
                <a:ea typeface="ADLaM Display" panose="020F0502020204030204" pitchFamily="2" charset="0"/>
                <a:cs typeface="ADLaM Display" panose="020F0502020204030204" pitchFamily="2" charset="0"/>
              </a:rPr>
            </a:br>
            <a:r>
              <a:rPr lang="en-US" sz="2400" dirty="0">
                <a:latin typeface="Amasis MT Pro Black" panose="020F0502020204030204" pitchFamily="18" charset="0"/>
                <a:ea typeface="ADLaM Display" panose="020F0502020204030204" pitchFamily="2" charset="0"/>
                <a:cs typeface="ADLaM Display" panose="020F0502020204030204" pitchFamily="2" charset="0"/>
              </a:rPr>
              <a:t>of the </a:t>
            </a:r>
            <a:br>
              <a:rPr lang="en-US" sz="2400" dirty="0">
                <a:latin typeface="Amasis MT Pro Black" panose="020F0502020204030204" pitchFamily="18" charset="0"/>
                <a:ea typeface="ADLaM Display" panose="020F0502020204030204" pitchFamily="2" charset="0"/>
                <a:cs typeface="ADLaM Display" panose="020F0502020204030204" pitchFamily="2" charset="0"/>
              </a:rPr>
            </a:br>
            <a:r>
              <a:rPr lang="en-US" sz="2400" dirty="0">
                <a:latin typeface="Amasis MT Pro Black" panose="020F0502020204030204" pitchFamily="18" charset="0"/>
                <a:ea typeface="ADLaM Display" panose="020F0502020204030204" pitchFamily="2" charset="0"/>
                <a:cs typeface="ADLaM Display" panose="020F0502020204030204" pitchFamily="2" charset="0"/>
              </a:rPr>
              <a:t>Philippines</a:t>
            </a:r>
            <a:br>
              <a:rPr lang="en-US" sz="2400" dirty="0">
                <a:latin typeface="Amasis MT Pro Black" panose="020F0502020204030204" pitchFamily="18" charset="0"/>
                <a:ea typeface="ADLaM Display" panose="020F0502020204030204" pitchFamily="2" charset="0"/>
                <a:cs typeface="ADLaM Display" panose="020F0502020204030204" pitchFamily="2" charset="0"/>
              </a:rPr>
            </a:br>
            <a:br>
              <a:rPr lang="en-US" sz="2400" dirty="0">
                <a:latin typeface="Amasis MT Pro Black" panose="020F0502020204030204" pitchFamily="18" charset="0"/>
                <a:ea typeface="ADLaM Display" panose="020F0502020204030204" pitchFamily="2" charset="0"/>
                <a:cs typeface="ADLaM Display" panose="020F0502020204030204" pitchFamily="2" charset="0"/>
              </a:rPr>
            </a:br>
            <a:br>
              <a:rPr lang="en-US" sz="2400" dirty="0">
                <a:latin typeface="Amasis MT Pro Black" panose="020F0502020204030204" pitchFamily="18" charset="0"/>
                <a:ea typeface="ADLaM Display" panose="020F0502020204030204" pitchFamily="2" charset="0"/>
                <a:cs typeface="ADLaM Display" panose="020F0502020204030204" pitchFamily="2" charset="0"/>
              </a:rPr>
            </a:br>
            <a:r>
              <a:rPr lang="en-US" sz="2400" dirty="0">
                <a:latin typeface="Amasis MT Pro Black" panose="020F0502020204030204" pitchFamily="18" charset="0"/>
                <a:ea typeface="ADLaM Display" panose="020F0502020204030204" pitchFamily="2" charset="0"/>
                <a:cs typeface="ADLaM Display" panose="020F0502020204030204" pitchFamily="2" charset="0"/>
              </a:rPr>
              <a:t>SAI-PHL</a:t>
            </a:r>
            <a:endParaRPr lang="en-PH" sz="2400" dirty="0">
              <a:latin typeface="Amasis MT Pro Black" panose="020F0502020204030204" pitchFamily="18" charset="0"/>
              <a:ea typeface="ADLaM Display" panose="020F0502020204030204" pitchFamily="2" charset="0"/>
              <a:cs typeface="ADLaM Display" panose="020F0502020204030204" pitchFamily="2" charset="0"/>
            </a:endParaRPr>
          </a:p>
        </p:txBody>
      </p:sp>
    </p:spTree>
    <p:extLst>
      <p:ext uri="{BB962C8B-B14F-4D97-AF65-F5344CB8AC3E}">
        <p14:creationId xmlns:p14="http://schemas.microsoft.com/office/powerpoint/2010/main" val="1397538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8483"/>
            <a:ext cx="7543800" cy="4960883"/>
          </a:xfrm>
        </p:spPr>
        <p:txBody>
          <a:bodyPr>
            <a:normAutofit fontScale="92500" lnSpcReduction="10000"/>
          </a:bodyPr>
          <a:lstStyle/>
          <a:p>
            <a:pPr lvl="1">
              <a:buFont typeface="Wingdings" panose="05000000000000000000" pitchFamily="2" charset="2"/>
              <a:buChar char="Ø"/>
            </a:pPr>
            <a:r>
              <a:rPr lang="en-US" b="1" dirty="0"/>
              <a:t>COA Resolution No. 2023-007 dated Aug. 2, 2023 </a:t>
            </a:r>
            <a:r>
              <a:rPr lang="en-US" dirty="0"/>
              <a:t>– </a:t>
            </a:r>
            <a:r>
              <a:rPr lang="en-US" i="1" dirty="0"/>
              <a:t>“Prescribing the preservation of vouchers and supporting documents, and other records and reports when the same were submitted to Audit Teams in electronic form</a:t>
            </a:r>
            <a:r>
              <a:rPr lang="en-US" dirty="0"/>
              <a:t>”</a:t>
            </a:r>
          </a:p>
          <a:p>
            <a:pPr marL="457200" lvl="1" indent="0">
              <a:buNone/>
            </a:pPr>
            <a:endParaRPr lang="en-US" dirty="0"/>
          </a:p>
          <a:p>
            <a:pPr lvl="1">
              <a:buFont typeface="Wingdings" panose="05000000000000000000" pitchFamily="2" charset="2"/>
              <a:buChar char="Ø"/>
            </a:pPr>
            <a:r>
              <a:rPr lang="en-US" b="1" dirty="0"/>
              <a:t>COA Circular No. 2023-006 dated Aug. 2, 2023 </a:t>
            </a:r>
            <a:r>
              <a:rPr lang="en-US" dirty="0"/>
              <a:t>– </a:t>
            </a:r>
            <a:r>
              <a:rPr lang="en-US" i="1" dirty="0"/>
              <a:t>“Guidelines Implementing the Preservation of Electronic Vouchers, Supporting Documents, and other Records and Reports submitted to Audit Teams pursuant to COA Resolution No. 2023-007 dated Aug. 2, 2023”</a:t>
            </a:r>
          </a:p>
          <a:p>
            <a:pPr lvl="1">
              <a:buFont typeface="Wingdings" panose="05000000000000000000" pitchFamily="2" charset="2"/>
              <a:buChar char="Ø"/>
            </a:pPr>
            <a:endParaRPr lang="en-US" dirty="0"/>
          </a:p>
          <a:p>
            <a:pPr lvl="1">
              <a:buFont typeface="Wingdings" panose="05000000000000000000" pitchFamily="2" charset="2"/>
              <a:buChar char="Ø"/>
            </a:pPr>
            <a:r>
              <a:rPr lang="en-US" b="1" dirty="0"/>
              <a:t>COA Resolution No. 2023-008 dated Aug. 2, 2023 </a:t>
            </a:r>
            <a:r>
              <a:rPr lang="en-US" dirty="0"/>
              <a:t>– </a:t>
            </a:r>
            <a:r>
              <a:rPr lang="en-US" i="1" dirty="0"/>
              <a:t>“Adoption and Institutionalization of Remote Auditing and Teleworking in the Commission on Audit”</a:t>
            </a:r>
          </a:p>
          <a:p>
            <a:pPr marL="457200" lvl="1" indent="0">
              <a:buNone/>
            </a:pPr>
            <a:endParaRPr lang="en-US" i="1" dirty="0"/>
          </a:p>
          <a:p>
            <a:pPr marL="0" indent="0">
              <a:buNone/>
            </a:pPr>
            <a:endParaRPr lang="en-PH" dirty="0"/>
          </a:p>
        </p:txBody>
      </p:sp>
      <p:sp>
        <p:nvSpPr>
          <p:cNvPr id="3" name="Title 2"/>
          <p:cNvSpPr>
            <a:spLocks noGrp="1"/>
          </p:cNvSpPr>
          <p:nvPr>
            <p:ph type="title"/>
          </p:nvPr>
        </p:nvSpPr>
        <p:spPr>
          <a:xfrm>
            <a:off x="457200" y="349250"/>
            <a:ext cx="7924800" cy="709667"/>
          </a:xfrm>
        </p:spPr>
        <p:txBody>
          <a:bodyPr>
            <a:normAutofit fontScale="90000"/>
          </a:bodyPr>
          <a:lstStyle/>
          <a:p>
            <a:r>
              <a:rPr lang="en-US" dirty="0"/>
              <a:t>COA ISSUANCES</a:t>
            </a:r>
            <a:br>
              <a:rPr lang="en-US" dirty="0"/>
            </a:br>
            <a:endParaRPr lang="en-PH" dirty="0"/>
          </a:p>
        </p:txBody>
      </p:sp>
      <p:sp>
        <p:nvSpPr>
          <p:cNvPr id="5" name="Slide Number Placeholder 4"/>
          <p:cNvSpPr>
            <a:spLocks noGrp="1"/>
          </p:cNvSpPr>
          <p:nvPr>
            <p:ph type="sldNum" sz="quarter" idx="12"/>
          </p:nvPr>
        </p:nvSpPr>
        <p:spPr/>
        <p:txBody>
          <a:bodyPr/>
          <a:lstStyle/>
          <a:p>
            <a:fld id="{2B4F3DE5-73D1-4389-96C5-EE17B2611854}" type="slidenum">
              <a:rPr lang="en-PH" smtClean="0"/>
              <a:pPr/>
              <a:t>10</a:t>
            </a:fld>
            <a:endParaRPr lang="en-PH"/>
          </a:p>
        </p:txBody>
      </p:sp>
    </p:spTree>
    <p:extLst>
      <p:ext uri="{BB962C8B-B14F-4D97-AF65-F5344CB8AC3E}">
        <p14:creationId xmlns:p14="http://schemas.microsoft.com/office/powerpoint/2010/main" val="139874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ctr"/>
            <a:r>
              <a:rPr lang="en-US" dirty="0">
                <a:hlinkClick r:id="rId2" action="ppaction://hlinkfile"/>
              </a:rPr>
              <a:t>Presentation of 5-min video on MIKA-EL</a:t>
            </a:r>
            <a:endParaRPr lang="en-PH" dirty="0"/>
          </a:p>
        </p:txBody>
      </p:sp>
      <p:sp>
        <p:nvSpPr>
          <p:cNvPr id="3" name="Content Placeholder 2"/>
          <p:cNvSpPr>
            <a:spLocks noGrp="1"/>
          </p:cNvSpPr>
          <p:nvPr>
            <p:ph idx="1"/>
          </p:nvPr>
        </p:nvSpPr>
        <p:spPr>
          <a:xfrm>
            <a:off x="457200" y="1600201"/>
            <a:ext cx="2514600" cy="4756149"/>
          </a:xfrm>
        </p:spPr>
        <p:txBody>
          <a:bodyPr>
            <a:normAutofit fontScale="92500" lnSpcReduction="20000"/>
          </a:bodyPr>
          <a:lstStyle/>
          <a:p>
            <a:pPr marL="0" indent="0" algn="r">
              <a:buNone/>
            </a:pPr>
            <a:endParaRPr lang="en-PH" dirty="0"/>
          </a:p>
          <a:p>
            <a:pPr marL="0" indent="0" algn="r">
              <a:buNone/>
            </a:pPr>
            <a:r>
              <a:rPr lang="en-US" dirty="0"/>
              <a:t>This video shows how SAI PHL intends to use AI in the fight against corruption.  </a:t>
            </a:r>
          </a:p>
          <a:p>
            <a:pPr marL="0" indent="0" algn="r">
              <a:buNone/>
            </a:pPr>
            <a:endParaRPr lang="en-US" dirty="0"/>
          </a:p>
          <a:p>
            <a:pPr marL="0" indent="0" algn="r">
              <a:buNone/>
            </a:pPr>
            <a:r>
              <a:rPr lang="en-US" dirty="0"/>
              <a:t>It likewise depict few actual cases of corruption which are now pending investigation or with on-going court cases.</a:t>
            </a:r>
          </a:p>
          <a:p>
            <a:pPr marL="0" indent="0" algn="r">
              <a:buNone/>
            </a:pPr>
            <a:endParaRPr lang="en-PH" dirty="0"/>
          </a:p>
          <a:p>
            <a:pPr marL="0" indent="0" algn="r">
              <a:buNone/>
            </a:pPr>
            <a:r>
              <a:rPr lang="en-PH" dirty="0">
                <a:solidFill>
                  <a:srgbClr val="FFC000"/>
                </a:solidFill>
              </a:rPr>
              <a:t>Or this.</a:t>
            </a:r>
          </a:p>
        </p:txBody>
      </p:sp>
      <p:sp>
        <p:nvSpPr>
          <p:cNvPr id="5" name="Slide Number Placeholder 4"/>
          <p:cNvSpPr>
            <a:spLocks noGrp="1"/>
          </p:cNvSpPr>
          <p:nvPr>
            <p:ph type="sldNum" sz="quarter" idx="12"/>
          </p:nvPr>
        </p:nvSpPr>
        <p:spPr/>
        <p:txBody>
          <a:bodyPr/>
          <a:lstStyle/>
          <a:p>
            <a:fld id="{2B4F3DE5-73D1-4389-96C5-EE17B2611854}" type="slidenum">
              <a:rPr lang="en-PH" smtClean="0"/>
              <a:pPr/>
              <a:t>11</a:t>
            </a:fld>
            <a:endParaRPr lang="en-PH"/>
          </a:p>
        </p:txBody>
      </p:sp>
      <p:pic>
        <p:nvPicPr>
          <p:cNvPr id="22" name="Picture 21">
            <a:hlinkClick r:id="rId3"/>
            <a:extLst>
              <a:ext uri="{FF2B5EF4-FFF2-40B4-BE49-F238E27FC236}">
                <a16:creationId xmlns:a16="http://schemas.microsoft.com/office/drawing/2014/main" id="{10C1FCB2-2639-F9B9-0A41-220762C549DE}"/>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flipH="1">
            <a:off x="4305300" y="2286000"/>
            <a:ext cx="3048000" cy="2590801"/>
          </a:xfrm>
          <a:prstGeom prst="rect">
            <a:avLst/>
          </a:prstGeom>
        </p:spPr>
      </p:pic>
      <p:sp>
        <p:nvSpPr>
          <p:cNvPr id="7" name="TextBox 6">
            <a:extLst>
              <a:ext uri="{FF2B5EF4-FFF2-40B4-BE49-F238E27FC236}">
                <a16:creationId xmlns:a16="http://schemas.microsoft.com/office/drawing/2014/main" id="{4CE7EA2D-F5A6-B3A2-C4BF-4991186449E6}"/>
              </a:ext>
            </a:extLst>
          </p:cNvPr>
          <p:cNvSpPr txBox="1"/>
          <p:nvPr/>
        </p:nvSpPr>
        <p:spPr>
          <a:xfrm>
            <a:off x="4305300" y="5036345"/>
            <a:ext cx="3238500" cy="461665"/>
          </a:xfrm>
          <a:prstGeom prst="rect">
            <a:avLst/>
          </a:prstGeom>
          <a:noFill/>
        </p:spPr>
        <p:txBody>
          <a:bodyPr wrap="square" rtlCol="0">
            <a:spAutoFit/>
          </a:bodyPr>
          <a:lstStyle/>
          <a:p>
            <a:r>
              <a:rPr lang="en-US" sz="1200" dirty="0"/>
              <a:t>Courtesy of Information Technology Audit Office, Systems and Technical Services Sector</a:t>
            </a:r>
            <a:endParaRPr lang="en-PH" sz="1200" dirty="0"/>
          </a:p>
        </p:txBody>
      </p:sp>
    </p:spTree>
    <p:extLst>
      <p:ext uri="{BB962C8B-B14F-4D97-AF65-F5344CB8AC3E}">
        <p14:creationId xmlns:p14="http://schemas.microsoft.com/office/powerpoint/2010/main" val="419241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22"/>
                                        </p:tgtEl>
                                        <p:attrNameLst>
                                          <p:attrName>style.color</p:attrName>
                                        </p:attrNameLst>
                                      </p:cBhvr>
                                      <p:to>
                                        <a:schemeClr val="bg1"/>
                                      </p:to>
                                    </p:animClr>
                                    <p:animClr clrSpc="rgb" dir="cw">
                                      <p:cBhvr>
                                        <p:cTn id="7" dur="250" autoRev="1" fill="remove"/>
                                        <p:tgtEl>
                                          <p:spTgt spid="22"/>
                                        </p:tgtEl>
                                        <p:attrNameLst>
                                          <p:attrName>fillcolor</p:attrName>
                                        </p:attrNameLst>
                                      </p:cBhvr>
                                      <p:to>
                                        <a:schemeClr val="bg1"/>
                                      </p:to>
                                    </p:animClr>
                                    <p:set>
                                      <p:cBhvr>
                                        <p:cTn id="8" dur="250" autoRev="1" fill="remove"/>
                                        <p:tgtEl>
                                          <p:spTgt spid="22"/>
                                        </p:tgtEl>
                                        <p:attrNameLst>
                                          <p:attrName>fill.type</p:attrName>
                                        </p:attrNameLst>
                                      </p:cBhvr>
                                      <p:to>
                                        <p:strVal val="solid"/>
                                      </p:to>
                                    </p:set>
                                    <p:set>
                                      <p:cBhvr>
                                        <p:cTn id="9" dur="250" autoRev="1" fill="remove"/>
                                        <p:tgtEl>
                                          <p:spTgt spid="2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B4F3DE5-73D1-4389-96C5-EE17B2611854}" type="slidenum">
              <a:rPr lang="en-PH" smtClean="0"/>
              <a:pPr/>
              <a:t>12</a:t>
            </a:fld>
            <a:endParaRPr lang="en-PH"/>
          </a:p>
        </p:txBody>
      </p:sp>
      <p:sp>
        <p:nvSpPr>
          <p:cNvPr id="6" name="Title 5"/>
          <p:cNvSpPr>
            <a:spLocks noGrp="1"/>
          </p:cNvSpPr>
          <p:nvPr>
            <p:ph type="title"/>
          </p:nvPr>
        </p:nvSpPr>
        <p:spPr>
          <a:xfrm>
            <a:off x="1066800" y="4419600"/>
            <a:ext cx="5867400" cy="1143000"/>
          </a:xfrm>
        </p:spPr>
        <p:txBody>
          <a:bodyPr>
            <a:noAutofit/>
          </a:bodyPr>
          <a:lstStyle/>
          <a:p>
            <a:r>
              <a:rPr lang="en-PH" sz="5400" b="1" dirty="0"/>
              <a:t>Thank you!</a:t>
            </a:r>
          </a:p>
        </p:txBody>
      </p:sp>
    </p:spTree>
    <p:extLst>
      <p:ext uri="{BB962C8B-B14F-4D97-AF65-F5344CB8AC3E}">
        <p14:creationId xmlns:p14="http://schemas.microsoft.com/office/powerpoint/2010/main" val="3551835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62979" y="2933700"/>
            <a:ext cx="5562600" cy="990600"/>
          </a:xfrm>
        </p:spPr>
        <p:txBody>
          <a:bodyPr>
            <a:normAutofit/>
          </a:bodyPr>
          <a:lstStyle/>
          <a:p>
            <a:pPr algn="just"/>
            <a:r>
              <a:rPr lang="en-US" sz="1800" dirty="0"/>
              <a:t>16</a:t>
            </a:r>
            <a:r>
              <a:rPr lang="en-US" sz="1800" baseline="30000" dirty="0"/>
              <a:t>th</a:t>
            </a:r>
            <a:r>
              <a:rPr lang="en-US" sz="1800" dirty="0"/>
              <a:t> Meeting of the INTOSAI Working Group on Fight Against Corruption and Money Laundering (WGFACML) hosted by State Audit Office of the Kingdom of Thailand</a:t>
            </a:r>
            <a:endParaRPr lang="en-PH" sz="1800" dirty="0"/>
          </a:p>
          <a:p>
            <a:endParaRPr lang="en-PH" sz="2400" dirty="0"/>
          </a:p>
        </p:txBody>
      </p:sp>
      <p:sp>
        <p:nvSpPr>
          <p:cNvPr id="4" name="TextBox 3"/>
          <p:cNvSpPr txBox="1"/>
          <p:nvPr/>
        </p:nvSpPr>
        <p:spPr>
          <a:xfrm>
            <a:off x="5562600" y="5257800"/>
            <a:ext cx="3157724" cy="646331"/>
          </a:xfrm>
          <a:prstGeom prst="rect">
            <a:avLst/>
          </a:prstGeom>
          <a:noFill/>
        </p:spPr>
        <p:txBody>
          <a:bodyPr wrap="none" rtlCol="0">
            <a:spAutoFit/>
          </a:bodyPr>
          <a:lstStyle/>
          <a:p>
            <a:pPr algn="r"/>
            <a:r>
              <a:rPr lang="en-PH" dirty="0"/>
              <a:t>October 10-12, 2023</a:t>
            </a:r>
          </a:p>
          <a:p>
            <a:pPr algn="r"/>
            <a:r>
              <a:rPr lang="en-PH" dirty="0"/>
              <a:t>Bangkok, Kingdom of Thailand</a:t>
            </a:r>
          </a:p>
        </p:txBody>
      </p:sp>
      <p:sp>
        <p:nvSpPr>
          <p:cNvPr id="5" name="Title 1">
            <a:extLst>
              <a:ext uri="{FF2B5EF4-FFF2-40B4-BE49-F238E27FC236}">
                <a16:creationId xmlns:a16="http://schemas.microsoft.com/office/drawing/2014/main" id="{3B1EBB31-BD40-5DEC-A8FA-F50E941F4600}"/>
              </a:ext>
            </a:extLst>
          </p:cNvPr>
          <p:cNvSpPr>
            <a:spLocks noGrp="1"/>
          </p:cNvSpPr>
          <p:nvPr>
            <p:ph type="ctrTitle"/>
          </p:nvPr>
        </p:nvSpPr>
        <p:spPr>
          <a:xfrm>
            <a:off x="2743200" y="685800"/>
            <a:ext cx="5334000" cy="1470025"/>
          </a:xfrm>
        </p:spPr>
        <p:txBody>
          <a:bodyPr>
            <a:normAutofit fontScale="90000"/>
          </a:bodyPr>
          <a:lstStyle/>
          <a:p>
            <a:pPr algn="just"/>
            <a:r>
              <a:rPr lang="en-US" b="1" i="1" dirty="0"/>
              <a:t>“The Role of Supreme Audit Institutions in Employing the Artificial Intelligence in Fighting Corruption”</a:t>
            </a:r>
            <a:endParaRPr lang="en-PH" b="1" i="1" dirty="0"/>
          </a:p>
        </p:txBody>
      </p:sp>
    </p:spTree>
    <p:extLst>
      <p:ext uri="{BB962C8B-B14F-4D97-AF65-F5344CB8AC3E}">
        <p14:creationId xmlns:p14="http://schemas.microsoft.com/office/powerpoint/2010/main" val="1878070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1803" y="1066800"/>
            <a:ext cx="5526087" cy="3581400"/>
          </a:xfrm>
        </p:spPr>
        <p:txBody>
          <a:bodyPr>
            <a:normAutofit/>
          </a:bodyPr>
          <a:lstStyle/>
          <a:p>
            <a:r>
              <a:rPr lang="en-US" sz="3200" dirty="0"/>
              <a:t>Background leading to the adoption of technology in state audit of SAI PHL</a:t>
            </a:r>
            <a:endParaRPr lang="en-PH" dirty="0"/>
          </a:p>
        </p:txBody>
      </p:sp>
      <p:pic>
        <p:nvPicPr>
          <p:cNvPr id="5" name="Picture 4" descr="A silhouette of a child's head with numbers and lines">
            <a:extLst>
              <a:ext uri="{FF2B5EF4-FFF2-40B4-BE49-F238E27FC236}">
                <a16:creationId xmlns:a16="http://schemas.microsoft.com/office/drawing/2014/main" id="{AB94AF46-4C30-9C41-1EA5-27B696DA3BB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95400" y="3733800"/>
            <a:ext cx="4495800" cy="2257640"/>
          </a:xfrm>
          <a:prstGeom prst="rect">
            <a:avLst/>
          </a:prstGeom>
        </p:spPr>
      </p:pic>
    </p:spTree>
    <p:extLst>
      <p:ext uri="{BB962C8B-B14F-4D97-AF65-F5344CB8AC3E}">
        <p14:creationId xmlns:p14="http://schemas.microsoft.com/office/powerpoint/2010/main" val="4122731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pPr algn="l"/>
            <a:r>
              <a:rPr lang="en-US" sz="3200" dirty="0"/>
              <a:t>Background leading to the adoption of technology in state audit of SAI PHL</a:t>
            </a:r>
            <a:endParaRPr lang="en-PH" sz="3200" dirty="0"/>
          </a:p>
        </p:txBody>
      </p:sp>
      <p:sp>
        <p:nvSpPr>
          <p:cNvPr id="3" name="Content Placeholder 2"/>
          <p:cNvSpPr>
            <a:spLocks noGrp="1"/>
          </p:cNvSpPr>
          <p:nvPr>
            <p:ph idx="1"/>
          </p:nvPr>
        </p:nvSpPr>
        <p:spPr>
          <a:xfrm>
            <a:off x="457200" y="1406752"/>
            <a:ext cx="8077200" cy="4525963"/>
          </a:xfrm>
        </p:spPr>
        <p:txBody>
          <a:bodyPr>
            <a:normAutofit fontScale="92500"/>
          </a:bodyPr>
          <a:lstStyle/>
          <a:p>
            <a:pPr marL="0" indent="0">
              <a:buNone/>
            </a:pPr>
            <a:r>
              <a:rPr lang="en-US" dirty="0"/>
              <a:t>One of the Strategic Goals/Initiatives in COA Strategic Plan for CY 2016-2022 under former Chairperson Michael G. Aguinaldo, is quoted below:</a:t>
            </a:r>
          </a:p>
          <a:p>
            <a:pPr marL="0" indent="0">
              <a:buNone/>
            </a:pPr>
            <a:endParaRPr lang="en-US" sz="1300" dirty="0">
              <a:solidFill>
                <a:srgbClr val="FF0000"/>
              </a:solidFill>
            </a:endParaRPr>
          </a:p>
          <a:p>
            <a:pPr marL="0" indent="0">
              <a:buNone/>
            </a:pPr>
            <a:r>
              <a:rPr lang="en-US" dirty="0">
                <a:solidFill>
                  <a:srgbClr val="FF0000"/>
                </a:solidFill>
              </a:rPr>
              <a:t>          </a:t>
            </a:r>
            <a:r>
              <a:rPr lang="en-US" b="1" dirty="0">
                <a:solidFill>
                  <a:schemeClr val="accent1"/>
                </a:solidFill>
              </a:rPr>
              <a:t>Goal E :  Strengthen Capacity and Capability</a:t>
            </a:r>
          </a:p>
          <a:p>
            <a:pPr marL="0" indent="0">
              <a:buNone/>
            </a:pPr>
            <a:r>
              <a:rPr lang="en-US" b="1" dirty="0">
                <a:solidFill>
                  <a:schemeClr val="accent1"/>
                </a:solidFill>
              </a:rPr>
              <a:t>        Initiative:  Understanding of Information Technology (IT) 		            systems and the conduct of computer-assisted 		            audits	</a:t>
            </a:r>
          </a:p>
          <a:p>
            <a:pPr marL="0" indent="0">
              <a:buNone/>
            </a:pPr>
            <a:endParaRPr lang="en-US" sz="1500" b="1" dirty="0">
              <a:solidFill>
                <a:schemeClr val="accent1"/>
              </a:solidFill>
            </a:endParaRPr>
          </a:p>
          <a:p>
            <a:pPr marL="0" indent="0">
              <a:buNone/>
            </a:pPr>
            <a:r>
              <a:rPr lang="en-US" dirty="0"/>
              <a:t>Thereafter, several COA policies supporting digitalization of government transactions were issued, which are instrumental in producing digital data ready for digital processing, thus, allowing the use of Artificial Intelligence and Machine Learning in audit.</a:t>
            </a:r>
            <a:endParaRPr lang="en-PH" sz="2400" dirty="0"/>
          </a:p>
          <a:p>
            <a:pPr marL="0" indent="0">
              <a:buNone/>
            </a:pPr>
            <a:endParaRPr lang="en-PH" sz="2400" dirty="0"/>
          </a:p>
        </p:txBody>
      </p:sp>
      <p:sp>
        <p:nvSpPr>
          <p:cNvPr id="5" name="Slide Number Placeholder 4"/>
          <p:cNvSpPr>
            <a:spLocks noGrp="1"/>
          </p:cNvSpPr>
          <p:nvPr>
            <p:ph type="sldNum" sz="quarter" idx="12"/>
          </p:nvPr>
        </p:nvSpPr>
        <p:spPr/>
        <p:txBody>
          <a:bodyPr/>
          <a:lstStyle/>
          <a:p>
            <a:fld id="{2B4F3DE5-73D1-4389-96C5-EE17B2611854}" type="slidenum">
              <a:rPr lang="en-PH" smtClean="0"/>
              <a:pPr/>
              <a:t>4</a:t>
            </a:fld>
            <a:endParaRPr lang="en-PH" dirty="0"/>
          </a:p>
        </p:txBody>
      </p:sp>
    </p:spTree>
    <p:extLst>
      <p:ext uri="{BB962C8B-B14F-4D97-AF65-F5344CB8AC3E}">
        <p14:creationId xmlns:p14="http://schemas.microsoft.com/office/powerpoint/2010/main" val="83079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8483"/>
            <a:ext cx="7543800" cy="4960883"/>
          </a:xfrm>
        </p:spPr>
        <p:txBody>
          <a:bodyPr>
            <a:normAutofit fontScale="92500" lnSpcReduction="10000"/>
          </a:bodyPr>
          <a:lstStyle/>
          <a:p>
            <a:pPr marL="0" indent="0">
              <a:buNone/>
            </a:pPr>
            <a:endParaRPr lang="en-US" dirty="0"/>
          </a:p>
          <a:p>
            <a:pPr lvl="1">
              <a:buFont typeface="Wingdings" panose="05000000000000000000" pitchFamily="2" charset="2"/>
              <a:buChar char="Ø"/>
            </a:pPr>
            <a:r>
              <a:rPr lang="en-US" sz="2600" b="1" dirty="0"/>
              <a:t>COA Memorandum No. 2020-012 dated Sep. 17, 2020 </a:t>
            </a:r>
            <a:r>
              <a:rPr lang="en-US" sz="2600" dirty="0"/>
              <a:t>– “</a:t>
            </a:r>
            <a:r>
              <a:rPr lang="en-US" sz="2600" i="1" dirty="0"/>
              <a:t>Availability of Dashboard containing  Actionable Insights generated using Machine Intelligence, Knowledge-base Audit, and Experience Learning (MIKA-EL) techniques for Audit”</a:t>
            </a:r>
            <a:r>
              <a:rPr lang="en-US" sz="2600" b="1" i="1" dirty="0"/>
              <a:t> </a:t>
            </a:r>
          </a:p>
          <a:p>
            <a:pPr marL="857250" lvl="2" indent="0">
              <a:buNone/>
            </a:pPr>
            <a:r>
              <a:rPr lang="en-US" sz="1900" b="1" i="1" dirty="0">
                <a:solidFill>
                  <a:schemeClr val="accent2"/>
                </a:solidFill>
              </a:rPr>
              <a:t>(A 5-minute video will be shown before end of presentation)</a:t>
            </a:r>
            <a:r>
              <a:rPr lang="en-US" sz="1900" i="1" dirty="0">
                <a:solidFill>
                  <a:schemeClr val="accent2"/>
                </a:solidFill>
              </a:rPr>
              <a:t> </a:t>
            </a:r>
          </a:p>
          <a:p>
            <a:pPr marL="2286000" lvl="5" indent="0">
              <a:buNone/>
            </a:pPr>
            <a:endParaRPr lang="en-US" sz="2600" dirty="0"/>
          </a:p>
          <a:p>
            <a:pPr lvl="1">
              <a:buFont typeface="Wingdings" panose="05000000000000000000" pitchFamily="2" charset="2"/>
              <a:buChar char="Ø"/>
            </a:pPr>
            <a:r>
              <a:rPr lang="en-US" sz="2600" b="1" dirty="0"/>
              <a:t>COA Circular 2021-006 dated Sep. 6, 2021 </a:t>
            </a:r>
            <a:r>
              <a:rPr lang="en-US" sz="2600" dirty="0"/>
              <a:t>– </a:t>
            </a:r>
            <a:r>
              <a:rPr lang="en-US" sz="2600" i="1" dirty="0"/>
              <a:t>“Guidelines on the use of Electronic Documents, Electronic Signatures, and Digital Signatures in Government Transactions”</a:t>
            </a:r>
          </a:p>
          <a:p>
            <a:pPr lvl="1">
              <a:buFont typeface="Wingdings" panose="05000000000000000000" pitchFamily="2" charset="2"/>
              <a:buChar char="Ø"/>
            </a:pPr>
            <a:endParaRPr lang="en-US" sz="2600" dirty="0"/>
          </a:p>
          <a:p>
            <a:pPr marL="0" indent="0">
              <a:buNone/>
            </a:pPr>
            <a:endParaRPr lang="en-PH" dirty="0"/>
          </a:p>
        </p:txBody>
      </p:sp>
      <p:sp>
        <p:nvSpPr>
          <p:cNvPr id="3" name="Title 2"/>
          <p:cNvSpPr>
            <a:spLocks noGrp="1"/>
          </p:cNvSpPr>
          <p:nvPr>
            <p:ph type="title"/>
          </p:nvPr>
        </p:nvSpPr>
        <p:spPr>
          <a:xfrm>
            <a:off x="457200" y="433333"/>
            <a:ext cx="7924800" cy="709667"/>
          </a:xfrm>
        </p:spPr>
        <p:txBody>
          <a:bodyPr>
            <a:normAutofit/>
          </a:bodyPr>
          <a:lstStyle/>
          <a:p>
            <a:r>
              <a:rPr lang="en-US" dirty="0"/>
              <a:t>COA ISSUANCES</a:t>
            </a:r>
            <a:endParaRPr lang="en-PH" dirty="0"/>
          </a:p>
        </p:txBody>
      </p:sp>
      <p:sp>
        <p:nvSpPr>
          <p:cNvPr id="5" name="Slide Number Placeholder 4"/>
          <p:cNvSpPr>
            <a:spLocks noGrp="1"/>
          </p:cNvSpPr>
          <p:nvPr>
            <p:ph type="sldNum" sz="quarter" idx="12"/>
          </p:nvPr>
        </p:nvSpPr>
        <p:spPr/>
        <p:txBody>
          <a:bodyPr/>
          <a:lstStyle/>
          <a:p>
            <a:fld id="{2B4F3DE5-73D1-4389-96C5-EE17B2611854}" type="slidenum">
              <a:rPr lang="en-PH" smtClean="0"/>
              <a:pPr/>
              <a:t>5</a:t>
            </a:fld>
            <a:endParaRPr lang="en-PH"/>
          </a:p>
        </p:txBody>
      </p:sp>
    </p:spTree>
    <p:extLst>
      <p:ext uri="{BB962C8B-B14F-4D97-AF65-F5344CB8AC3E}">
        <p14:creationId xmlns:p14="http://schemas.microsoft.com/office/powerpoint/2010/main" val="1617342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8483"/>
            <a:ext cx="7543800" cy="4960883"/>
          </a:xfrm>
        </p:spPr>
        <p:txBody>
          <a:bodyPr>
            <a:normAutofit/>
          </a:bodyPr>
          <a:lstStyle/>
          <a:p>
            <a:pPr marL="457200" lvl="1" indent="0">
              <a:buNone/>
            </a:pPr>
            <a:endParaRPr lang="en-US" sz="2800" dirty="0"/>
          </a:p>
          <a:p>
            <a:pPr lvl="1">
              <a:buFont typeface="Wingdings" panose="05000000000000000000" pitchFamily="2" charset="2"/>
              <a:buChar char="Ø"/>
            </a:pPr>
            <a:r>
              <a:rPr lang="en-US" b="1" dirty="0"/>
              <a:t>COA Circular 2021-014 dated Dec. 22, 2021 </a:t>
            </a:r>
            <a:r>
              <a:rPr lang="en-US" dirty="0"/>
              <a:t>– </a:t>
            </a:r>
            <a:r>
              <a:rPr lang="en-US" i="1" dirty="0"/>
              <a:t>“Guidelines on the use of Electronic Collection (e-Collection) and Electronic Payment (e-Payment) for Government Transactions”</a:t>
            </a:r>
          </a:p>
          <a:p>
            <a:pPr marL="0" indent="0">
              <a:buNone/>
            </a:pPr>
            <a:endParaRPr lang="en-PH" dirty="0"/>
          </a:p>
        </p:txBody>
      </p:sp>
      <p:sp>
        <p:nvSpPr>
          <p:cNvPr id="3" name="Title 2"/>
          <p:cNvSpPr>
            <a:spLocks noGrp="1"/>
          </p:cNvSpPr>
          <p:nvPr>
            <p:ph type="title"/>
          </p:nvPr>
        </p:nvSpPr>
        <p:spPr>
          <a:xfrm>
            <a:off x="457200" y="349250"/>
            <a:ext cx="7924800" cy="709667"/>
          </a:xfrm>
        </p:spPr>
        <p:txBody>
          <a:bodyPr>
            <a:normAutofit/>
          </a:bodyPr>
          <a:lstStyle/>
          <a:p>
            <a:r>
              <a:rPr lang="en-US" dirty="0"/>
              <a:t>COA ISSUANCES</a:t>
            </a:r>
            <a:endParaRPr lang="en-PH" dirty="0"/>
          </a:p>
        </p:txBody>
      </p:sp>
      <p:sp>
        <p:nvSpPr>
          <p:cNvPr id="5" name="Slide Number Placeholder 4"/>
          <p:cNvSpPr>
            <a:spLocks noGrp="1"/>
          </p:cNvSpPr>
          <p:nvPr>
            <p:ph type="sldNum" sz="quarter" idx="12"/>
          </p:nvPr>
        </p:nvSpPr>
        <p:spPr/>
        <p:txBody>
          <a:bodyPr/>
          <a:lstStyle/>
          <a:p>
            <a:fld id="{2B4F3DE5-73D1-4389-96C5-EE17B2611854}" type="slidenum">
              <a:rPr lang="en-PH" smtClean="0"/>
              <a:pPr/>
              <a:t>6</a:t>
            </a:fld>
            <a:endParaRPr lang="en-PH"/>
          </a:p>
        </p:txBody>
      </p:sp>
    </p:spTree>
    <p:extLst>
      <p:ext uri="{BB962C8B-B14F-4D97-AF65-F5344CB8AC3E}">
        <p14:creationId xmlns:p14="http://schemas.microsoft.com/office/powerpoint/2010/main" val="3101879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33600"/>
            <a:ext cx="8229600" cy="1143000"/>
          </a:xfrm>
        </p:spPr>
        <p:txBody>
          <a:bodyPr>
            <a:normAutofit fontScale="90000"/>
          </a:bodyPr>
          <a:lstStyle/>
          <a:p>
            <a:r>
              <a:rPr lang="en-US" dirty="0"/>
              <a:t>The 10-PT Agenda of the current COA Chairperson Gamaliel A. Cordoba for CY 2023-2029, specifically on the use of advances of technology in state audit </a:t>
            </a:r>
            <a:br>
              <a:rPr lang="en-US" dirty="0"/>
            </a:br>
            <a:br>
              <a:rPr lang="en-US" dirty="0"/>
            </a:br>
            <a:r>
              <a:rPr lang="en-US" dirty="0"/>
              <a:t>Item Nos. 4 and 5…</a:t>
            </a:r>
            <a:endParaRPr lang="en-PH" dirty="0"/>
          </a:p>
        </p:txBody>
      </p:sp>
      <p:sp>
        <p:nvSpPr>
          <p:cNvPr id="6" name="Slide Number Placeholder 5"/>
          <p:cNvSpPr>
            <a:spLocks noGrp="1"/>
          </p:cNvSpPr>
          <p:nvPr>
            <p:ph type="sldNum" sz="quarter" idx="12"/>
          </p:nvPr>
        </p:nvSpPr>
        <p:spPr/>
        <p:txBody>
          <a:bodyPr/>
          <a:lstStyle/>
          <a:p>
            <a:fld id="{2B4F3DE5-73D1-4389-96C5-EE17B2611854}" type="slidenum">
              <a:rPr lang="en-PH" smtClean="0"/>
              <a:pPr/>
              <a:t>7</a:t>
            </a:fld>
            <a:endParaRPr lang="en-PH"/>
          </a:p>
        </p:txBody>
      </p:sp>
    </p:spTree>
    <p:extLst>
      <p:ext uri="{BB962C8B-B14F-4D97-AF65-F5344CB8AC3E}">
        <p14:creationId xmlns:p14="http://schemas.microsoft.com/office/powerpoint/2010/main" val="616360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077200" cy="3200400"/>
          </a:xfrm>
        </p:spPr>
        <p:txBody>
          <a:bodyPr>
            <a:normAutofit fontScale="90000"/>
          </a:bodyPr>
          <a:lstStyle/>
          <a:p>
            <a:br>
              <a:rPr lang="en-US" dirty="0"/>
            </a:br>
            <a:r>
              <a:rPr lang="en-US" sz="2700" dirty="0"/>
              <a:t>Item No. 4 </a:t>
            </a:r>
            <a:br>
              <a:rPr lang="en-US" sz="2700" dirty="0"/>
            </a:br>
            <a:br>
              <a:rPr lang="en-US" sz="2700" dirty="0"/>
            </a:br>
            <a:r>
              <a:rPr lang="en-US" sz="2700" dirty="0"/>
              <a:t>In partnership with all government agencies, digitize government transactions including collections; and in the process introduce e-audit as the manner of conducting audit.</a:t>
            </a:r>
            <a:br>
              <a:rPr lang="en-US" sz="2700" dirty="0"/>
            </a:br>
            <a:endParaRPr lang="en-PH" sz="2700" dirty="0"/>
          </a:p>
        </p:txBody>
      </p:sp>
      <p:sp>
        <p:nvSpPr>
          <p:cNvPr id="6" name="Slide Number Placeholder 5"/>
          <p:cNvSpPr>
            <a:spLocks noGrp="1"/>
          </p:cNvSpPr>
          <p:nvPr>
            <p:ph type="sldNum" sz="quarter" idx="12"/>
          </p:nvPr>
        </p:nvSpPr>
        <p:spPr/>
        <p:txBody>
          <a:bodyPr/>
          <a:lstStyle/>
          <a:p>
            <a:fld id="{2B4F3DE5-73D1-4389-96C5-EE17B2611854}" type="slidenum">
              <a:rPr lang="en-PH" smtClean="0"/>
              <a:pPr/>
              <a:t>8</a:t>
            </a:fld>
            <a:endParaRPr lang="en-PH"/>
          </a:p>
        </p:txBody>
      </p:sp>
      <p:sp>
        <p:nvSpPr>
          <p:cNvPr id="4" name="Title 1">
            <a:extLst>
              <a:ext uri="{FF2B5EF4-FFF2-40B4-BE49-F238E27FC236}">
                <a16:creationId xmlns:a16="http://schemas.microsoft.com/office/drawing/2014/main" id="{9371B1C1-6E0F-5B09-B3ED-2EA8E452EA20}"/>
              </a:ext>
            </a:extLst>
          </p:cNvPr>
          <p:cNvSpPr txBox="1">
            <a:spLocks/>
          </p:cNvSpPr>
          <p:nvPr/>
        </p:nvSpPr>
        <p:spPr>
          <a:xfrm>
            <a:off x="504497" y="914400"/>
            <a:ext cx="82296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a:solidFill>
                  <a:srgbClr val="FFC000"/>
                </a:solidFill>
                <a:latin typeface="+mj-lt"/>
                <a:ea typeface="+mj-ea"/>
                <a:cs typeface="+mj-cs"/>
              </a:defRPr>
            </a:lvl1pPr>
          </a:lstStyle>
          <a:p>
            <a:r>
              <a:rPr lang="en-US" dirty="0"/>
              <a:t>The 10-PT Agenda particularly on the use of advances of technology in state audit</a:t>
            </a:r>
            <a:br>
              <a:rPr lang="en-US" dirty="0"/>
            </a:br>
            <a:endParaRPr lang="en-PH" dirty="0"/>
          </a:p>
        </p:txBody>
      </p:sp>
    </p:spTree>
    <p:extLst>
      <p:ext uri="{BB962C8B-B14F-4D97-AF65-F5344CB8AC3E}">
        <p14:creationId xmlns:p14="http://schemas.microsoft.com/office/powerpoint/2010/main" val="156655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7696200" cy="4495800"/>
          </a:xfrm>
        </p:spPr>
        <p:txBody>
          <a:bodyPr>
            <a:normAutofit fontScale="90000"/>
          </a:bodyPr>
          <a:lstStyle/>
          <a:p>
            <a:pPr lvl="2" algn="l"/>
            <a:br>
              <a:rPr lang="en-US" dirty="0"/>
            </a:br>
            <a:br>
              <a:rPr lang="en-US" dirty="0"/>
            </a:br>
            <a:r>
              <a:rPr lang="en-US" sz="2700" dirty="0">
                <a:solidFill>
                  <a:schemeClr val="bg2"/>
                </a:solidFill>
                <a:latin typeface="+mj-lt"/>
              </a:rPr>
              <a:t>Item No. 5</a:t>
            </a:r>
            <a:br>
              <a:rPr lang="en-US" sz="2700" dirty="0">
                <a:solidFill>
                  <a:schemeClr val="bg2"/>
                </a:solidFill>
                <a:latin typeface="+mj-lt"/>
              </a:rPr>
            </a:br>
            <a:br>
              <a:rPr lang="en-US" sz="2700" dirty="0">
                <a:solidFill>
                  <a:schemeClr val="bg2"/>
                </a:solidFill>
                <a:latin typeface="+mj-lt"/>
              </a:rPr>
            </a:br>
            <a:r>
              <a:rPr lang="en-US" sz="2700" dirty="0">
                <a:solidFill>
                  <a:schemeClr val="bg2"/>
                </a:solidFill>
                <a:latin typeface="+mj-lt"/>
              </a:rPr>
              <a:t>Leverage technology to improve audit techniques and procedures.</a:t>
            </a:r>
            <a:br>
              <a:rPr lang="en-US" sz="2700" dirty="0">
                <a:solidFill>
                  <a:schemeClr val="bg2"/>
                </a:solidFill>
                <a:latin typeface="+mj-lt"/>
              </a:rPr>
            </a:br>
            <a:br>
              <a:rPr lang="en-US" sz="2700" dirty="0">
                <a:solidFill>
                  <a:schemeClr val="bg2"/>
                </a:solidFill>
                <a:latin typeface="+mj-lt"/>
              </a:rPr>
            </a:br>
            <a:r>
              <a:rPr lang="en-US" sz="2700" dirty="0">
                <a:solidFill>
                  <a:schemeClr val="bg2"/>
                </a:solidFill>
                <a:latin typeface="+mj-lt"/>
              </a:rPr>
              <a:t>	5.1  Develop an automated audit system for e-		        collections and e-payments.</a:t>
            </a:r>
            <a:br>
              <a:rPr lang="en-US" sz="2700" dirty="0">
                <a:solidFill>
                  <a:schemeClr val="bg2"/>
                </a:solidFill>
                <a:latin typeface="+mj-lt"/>
              </a:rPr>
            </a:br>
            <a:br>
              <a:rPr lang="en-US" sz="2700" dirty="0">
                <a:solidFill>
                  <a:schemeClr val="bg2"/>
                </a:solidFill>
                <a:latin typeface="+mj-lt"/>
              </a:rPr>
            </a:br>
            <a:r>
              <a:rPr lang="en-US" sz="2700" dirty="0">
                <a:solidFill>
                  <a:schemeClr val="bg2"/>
                </a:solidFill>
                <a:latin typeface="+mj-lt"/>
              </a:rPr>
              <a:t>	5.2  Use of artificial intelligence to crunch big data 	        to determine patterns and detect fraud.</a:t>
            </a:r>
            <a:br>
              <a:rPr lang="en-US" sz="2700" dirty="0">
                <a:solidFill>
                  <a:schemeClr val="bg2"/>
                </a:solidFill>
                <a:latin typeface="+mj-lt"/>
              </a:rPr>
            </a:br>
            <a:br>
              <a:rPr lang="en-US" sz="2700" dirty="0">
                <a:solidFill>
                  <a:schemeClr val="bg2"/>
                </a:solidFill>
                <a:latin typeface="+mj-lt"/>
              </a:rPr>
            </a:br>
            <a:r>
              <a:rPr lang="en-US" sz="2700" dirty="0">
                <a:solidFill>
                  <a:schemeClr val="bg2"/>
                </a:solidFill>
                <a:latin typeface="+mj-lt"/>
              </a:rPr>
              <a:t>	xxx</a:t>
            </a:r>
            <a:br>
              <a:rPr lang="en-US" sz="2700" dirty="0">
                <a:solidFill>
                  <a:schemeClr val="bg2"/>
                </a:solidFill>
                <a:latin typeface="+mj-lt"/>
              </a:rPr>
            </a:br>
            <a:endParaRPr lang="en-PH" sz="2700" dirty="0">
              <a:solidFill>
                <a:schemeClr val="bg2"/>
              </a:solidFill>
              <a:latin typeface="+mj-lt"/>
            </a:endParaRPr>
          </a:p>
        </p:txBody>
      </p:sp>
      <p:sp>
        <p:nvSpPr>
          <p:cNvPr id="6" name="Slide Number Placeholder 5"/>
          <p:cNvSpPr>
            <a:spLocks noGrp="1"/>
          </p:cNvSpPr>
          <p:nvPr>
            <p:ph type="sldNum" sz="quarter" idx="12"/>
          </p:nvPr>
        </p:nvSpPr>
        <p:spPr/>
        <p:txBody>
          <a:bodyPr/>
          <a:lstStyle/>
          <a:p>
            <a:fld id="{2B4F3DE5-73D1-4389-96C5-EE17B2611854}" type="slidenum">
              <a:rPr lang="en-PH" smtClean="0"/>
              <a:pPr/>
              <a:t>9</a:t>
            </a:fld>
            <a:endParaRPr lang="en-PH" dirty="0"/>
          </a:p>
        </p:txBody>
      </p:sp>
      <p:sp>
        <p:nvSpPr>
          <p:cNvPr id="4" name="Title 1">
            <a:extLst>
              <a:ext uri="{FF2B5EF4-FFF2-40B4-BE49-F238E27FC236}">
                <a16:creationId xmlns:a16="http://schemas.microsoft.com/office/drawing/2014/main" id="{9371B1C1-6E0F-5B09-B3ED-2EA8E452EA20}"/>
              </a:ext>
            </a:extLst>
          </p:cNvPr>
          <p:cNvSpPr txBox="1">
            <a:spLocks/>
          </p:cNvSpPr>
          <p:nvPr/>
        </p:nvSpPr>
        <p:spPr>
          <a:xfrm>
            <a:off x="517634" y="591098"/>
            <a:ext cx="8169166" cy="93290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a:solidFill>
                  <a:srgbClr val="FFC000"/>
                </a:solidFill>
                <a:latin typeface="+mj-lt"/>
                <a:ea typeface="+mj-ea"/>
                <a:cs typeface="+mj-cs"/>
              </a:defRPr>
            </a:lvl1pPr>
          </a:lstStyle>
          <a:p>
            <a:r>
              <a:rPr lang="en-US" dirty="0"/>
              <a:t>The 10-PT Agenda particularly on the use of advances of technology in state audit</a:t>
            </a:r>
            <a:br>
              <a:rPr lang="en-US" sz="3000" dirty="0"/>
            </a:br>
            <a:endParaRPr lang="en-PH" sz="3000" dirty="0"/>
          </a:p>
        </p:txBody>
      </p:sp>
    </p:spTree>
    <p:extLst>
      <p:ext uri="{BB962C8B-B14F-4D97-AF65-F5344CB8AC3E}">
        <p14:creationId xmlns:p14="http://schemas.microsoft.com/office/powerpoint/2010/main" val="331275619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2060"/>
      </a:dk2>
      <a:lt2>
        <a:srgbClr val="FFC000"/>
      </a:lt2>
      <a:accent1>
        <a:srgbClr val="002D89"/>
      </a:accent1>
      <a:accent2>
        <a:srgbClr val="0042C7"/>
      </a:accent2>
      <a:accent3>
        <a:srgbClr val="2F75FF"/>
      </a:accent3>
      <a:accent4>
        <a:srgbClr val="97BAFF"/>
      </a:accent4>
      <a:accent5>
        <a:srgbClr val="D5E3FF"/>
      </a:accent5>
      <a:accent6>
        <a:srgbClr val="4D4D4D"/>
      </a:accent6>
      <a:hlink>
        <a:srgbClr val="5F5F5F"/>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649</Words>
  <Application>Microsoft Office PowerPoint</Application>
  <PresentationFormat>On-screen Show (4:3)</PresentationFormat>
  <Paragraphs>53</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Amasis MT Pro Black</vt:lpstr>
      <vt:lpstr>Arial</vt:lpstr>
      <vt:lpstr>Calibri</vt:lpstr>
      <vt:lpstr>Franklin Gothic Book</vt:lpstr>
      <vt:lpstr>Franklin Gothic Medium</vt:lpstr>
      <vt:lpstr>Wingdings</vt:lpstr>
      <vt:lpstr>Office Theme</vt:lpstr>
      <vt:lpstr>Supreme Audit Institution of the  Philippines   SAI-PHL</vt:lpstr>
      <vt:lpstr>“The Role of Supreme Audit Institutions in Employing the Artificial Intelligence in Fighting Corruption”</vt:lpstr>
      <vt:lpstr>Background leading to the adoption of technology in state audit of SAI PHL</vt:lpstr>
      <vt:lpstr>Background leading to the adoption of technology in state audit of SAI PHL</vt:lpstr>
      <vt:lpstr>COA ISSUANCES</vt:lpstr>
      <vt:lpstr>COA ISSUANCES</vt:lpstr>
      <vt:lpstr>The 10-PT Agenda of the current COA Chairperson Gamaliel A. Cordoba for CY 2023-2029, specifically on the use of advances of technology in state audit   Item Nos. 4 and 5…</vt:lpstr>
      <vt:lpstr> Item No. 4   In partnership with all government agencies, digitize government transactions including collections; and in the process introduce e-audit as the manner of conducting audit. </vt:lpstr>
      <vt:lpstr>  Item No. 5  Leverage technology to improve audit techniques and procedures.   5.1  Develop an automated audit system for e-          collections and e-payments.   5.2  Use of artificial intelligence to crunch big data          to determine patterns and detect fraud.   xxx </vt:lpstr>
      <vt:lpstr>COA ISSUANCES </vt:lpstr>
      <vt:lpstr>Presentation of 5-min video on MIKA-EL</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2022-02-08T13:45:41Z</dcterms:created>
  <dcterms:modified xsi:type="dcterms:W3CDTF">2023-11-16T18:04:26Z</dcterms:modified>
</cp:coreProperties>
</file>